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8"/>
  </p:notesMasterIdLst>
  <p:sldIdLst>
    <p:sldId id="258" r:id="rId3"/>
    <p:sldId id="410" r:id="rId4"/>
    <p:sldId id="403" r:id="rId5"/>
    <p:sldId id="413" r:id="rId6"/>
    <p:sldId id="414" r:id="rId7"/>
    <p:sldId id="424" r:id="rId8"/>
    <p:sldId id="408" r:id="rId9"/>
    <p:sldId id="419" r:id="rId10"/>
    <p:sldId id="409" r:id="rId11"/>
    <p:sldId id="415" r:id="rId12"/>
    <p:sldId id="493" r:id="rId13"/>
    <p:sldId id="489" r:id="rId14"/>
    <p:sldId id="446" r:id="rId15"/>
    <p:sldId id="447" r:id="rId16"/>
    <p:sldId id="490" r:id="rId17"/>
    <p:sldId id="448" r:id="rId18"/>
    <p:sldId id="460" r:id="rId19"/>
    <p:sldId id="461" r:id="rId20"/>
    <p:sldId id="462" r:id="rId21"/>
    <p:sldId id="427" r:id="rId22"/>
    <p:sldId id="429" r:id="rId23"/>
    <p:sldId id="459" r:id="rId24"/>
    <p:sldId id="431" r:id="rId25"/>
    <p:sldId id="444" r:id="rId26"/>
    <p:sldId id="384" r:id="rId27"/>
    <p:sldId id="425" r:id="rId28"/>
    <p:sldId id="491" r:id="rId29"/>
    <p:sldId id="434" r:id="rId30"/>
    <p:sldId id="492" r:id="rId31"/>
    <p:sldId id="435" r:id="rId32"/>
    <p:sldId id="445" r:id="rId33"/>
    <p:sldId id="436" r:id="rId34"/>
    <p:sldId id="437" r:id="rId35"/>
    <p:sldId id="439" r:id="rId36"/>
    <p:sldId id="438" r:id="rId37"/>
    <p:sldId id="440" r:id="rId38"/>
    <p:sldId id="402" r:id="rId39"/>
    <p:sldId id="268" r:id="rId40"/>
    <p:sldId id="442" r:id="rId41"/>
    <p:sldId id="441" r:id="rId42"/>
    <p:sldId id="443" r:id="rId43"/>
    <p:sldId id="463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84" r:id="rId59"/>
    <p:sldId id="485" r:id="rId60"/>
    <p:sldId id="479" r:id="rId61"/>
    <p:sldId id="480" r:id="rId62"/>
    <p:sldId id="482" r:id="rId63"/>
    <p:sldId id="483" r:id="rId64"/>
    <p:sldId id="486" r:id="rId65"/>
    <p:sldId id="487" r:id="rId66"/>
    <p:sldId id="488" r:id="rId6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F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85635" autoAdjust="0"/>
  </p:normalViewPr>
  <p:slideViewPr>
    <p:cSldViewPr>
      <p:cViewPr>
        <p:scale>
          <a:sx n="140" d="100"/>
          <a:sy n="140" d="100"/>
        </p:scale>
        <p:origin x="480" y="18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E8655-02BA-7E4D-8510-464EED99766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71D2B-966F-C847-8493-0B716C55D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1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4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7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034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8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53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5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1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9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39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2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it and why is this important?</a:t>
            </a:r>
          </a:p>
          <a:p>
            <a:r>
              <a:rPr lang="en-US" dirty="0" smtClean="0"/>
              <a:t>Learning</a:t>
            </a:r>
            <a:r>
              <a:rPr lang="en-US" baseline="0" dirty="0" smtClean="0"/>
              <a:t> to SELL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350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55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3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Key to any strong relationship</a:t>
            </a:r>
            <a:r>
              <a:rPr lang="en-US" baseline="0" dirty="0" smtClean="0"/>
              <a:t> is trust. Your professional network is no exception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How to build that trust?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Visibility</a:t>
            </a:r>
            <a:r>
              <a:rPr lang="en-US" baseline="0" dirty="0" smtClean="0"/>
              <a:t> – get out there. Let people know who you are, what you do. This is where your elevator pitch starts coming in handy. Use points from the pitch; use your USP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Credibility – this takes time. But they need to know what you are good at. Be genuinely good at what interests you and stay in touch.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Profitability – once you establish the trust, your network will want to refer you or hire you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Start by always listening – get to know this person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Find out what their interests are – this could take a few conversations – has to come up organically</a:t>
            </a:r>
          </a:p>
          <a:p>
            <a:pPr marL="228600" indent="-228600">
              <a:buFont typeface="Arial"/>
              <a:buChar char="•"/>
            </a:pPr>
            <a:endParaRPr lang="en-US" baseline="0" dirty="0" smtClean="0"/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But it all starts… with a handshake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Key to any strong relationship</a:t>
            </a:r>
            <a:r>
              <a:rPr lang="en-US" baseline="0" dirty="0" smtClean="0"/>
              <a:t> is trust. Your professional network is no exception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How to build that trust?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Visibility</a:t>
            </a:r>
            <a:r>
              <a:rPr lang="en-US" baseline="0" dirty="0" smtClean="0"/>
              <a:t> – get out there. Let people know who you are, what you do. This is where your elevator pitch starts coming in handy. Use points from the pitch; use your USP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Credibility – this takes time. But they need to know what you are good at. Be genuinely good at what interests you and stay in touch.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Profitability – once you establish the trust, your network will want to refer you or hire you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Start by always listening – get to know this person</a:t>
            </a:r>
          </a:p>
          <a:p>
            <a:pPr marL="228600" indent="-228600">
              <a:buFont typeface="Arial"/>
              <a:buChar char="•"/>
            </a:pPr>
            <a:r>
              <a:rPr lang="en-US" baseline="0" dirty="0" smtClean="0"/>
              <a:t>Find out what their interests are – this could take a few conversations – has to come up organically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02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7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5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Stay in touch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every free moment to connect / re-connect with someone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Congratulate them on significant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40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Stay in touch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every free moment to connect / re-connect with someone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Congratulate them on significant events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9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526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8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already have a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need to get organized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which companies you want to work for – startup, large corporations, management consulting,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shop,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List who you already know (friends)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Use LinkedIn and see if your connections have connections that might be able to help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Once you organize these thoughts, next step is to start getting out there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should do that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send you a few resources of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other groups that you could start attending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Then, reach out to those you already know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any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connection interests you, ask your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degree connection for an introduction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1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TIME: 20 minutes (for this section)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FACILITATOR</a:t>
            </a:r>
            <a:r>
              <a:rPr lang="en-US" baseline="0" dirty="0" smtClean="0"/>
              <a:t> 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Another</a:t>
            </a:r>
            <a:r>
              <a:rPr lang="en-US" baseline="0" dirty="0" smtClean="0"/>
              <a:t> speaking exercise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will first go through purpose of an elevator pitch, tips and tricks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Then you will be asked to think of the pitch for two minutes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After two minutes you will go through your pitch. I will ask each of you to give your pitch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I will first give you guidelines, then…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EXERCISE INSTRUCTIONS: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latin typeface="News706 BT" charset="0"/>
                <a:ea typeface="ヒラギノ角ゴ ProN W3" charset="0"/>
                <a:cs typeface="ヒラギノ角ゴ ProN W3" charset="0"/>
              </a:rPr>
              <a:t>Take 2 min. to think</a:t>
            </a: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 what your pitch would be to your mom, or CTO or a Founder of a company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I will let you know on 1 min. mark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At 2 minutes, I will request you to reconvene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We will start from one side of the room and go serially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Each person will get 20 sec. to tell me and the class about yourself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latin typeface="News706 BT" charset="0"/>
                <a:ea typeface="ヒラギノ角ゴ ProN W3" charset="0"/>
                <a:cs typeface="ヒラギノ角ゴ ProN W3" charset="0"/>
              </a:rPr>
              <a:t>Start by telling us who your target audience is (mom/ CTO/ Founder, etc.)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latin typeface="News706 BT" charset="0"/>
                <a:ea typeface="ヒラギノ角ゴ ProN W3" charset="0"/>
                <a:cs typeface="ヒラギノ角ゴ ProN W3" charset="0"/>
              </a:rPr>
              <a:t>This is a follow up to the introductions-exercise, but not the same thing. I will tell you why later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85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68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9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71D2B-966F-C847-8493-0B716C55D0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9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27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E1EDB-6C83-844C-9290-D722BC11172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3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854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B1F77-DB6F-5343-AAF1-E89F322FA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0856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D6F-A7AA-FB44-9046-DCB1DCEA3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16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EAAAE-56FE-804B-BFD8-52EE5EB84A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127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DFF0-D88B-F848-B1AE-D535B20506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301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A419-CB65-3349-B466-C35AD4FA2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708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5337-D69F-D04A-8CE0-AB3C12CFCE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444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9241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57182" y="457200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4" name="Shape 24"/>
          <p:cNvSpPr/>
          <p:nvPr/>
        </p:nvSpPr>
        <p:spPr>
          <a:xfrm>
            <a:off x="457182" y="877824"/>
            <a:ext cx="8448712" cy="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29184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64"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57182" y="530352"/>
            <a:ext cx="7314902" cy="310896"/>
          </a:xfrm>
          <a:prstGeom prst="rect">
            <a:avLst/>
          </a:prstGeom>
        </p:spPr>
        <p:txBody>
          <a:bodyPr anchor="t"/>
          <a:lstStyle>
            <a:lvl1pPr>
              <a:lnSpc>
                <a:spcPts val="2304"/>
              </a:lnSpc>
              <a:defRPr sz="2304" cap="all" spc="-46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1066959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941832">
              <a:lnSpc>
                <a:spcPts val="7632"/>
              </a:lnSpc>
              <a:defRPr sz="8640" cap="all" spc="-172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661572" y="532181"/>
            <a:ext cx="249073" cy="30723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304"/>
              </a:lnSpc>
              <a:defRPr sz="2304" spc="-46">
                <a:latin typeface="+mj-lt"/>
                <a:ea typeface="+mj-ea"/>
                <a:cs typeface="+mj-cs"/>
                <a:sym typeface="PFDinTextCompPro-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3186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461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FAAC9C85-B02B-344B-B6ED-E988E762C6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789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4B2F1-5CFA-A941-A907-D57BFE5491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38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097AF-4485-5E4B-900A-944933129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566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A7AE-4116-954F-9DAB-5ECEADAD1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6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8B664-54F3-9843-AF30-1FF064132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350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F1FA3-6FF8-DF45-BA66-4A86341B3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51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D1D78-CFBA-DD4E-9447-19953A015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65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F213A-6ECF-A946-A3C9-E97BD1E77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75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911F6ECD-D9A2-2243-A27C-D1F47D20B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7" r:id="rId14"/>
    <p:sldLayoutId id="2147484118" r:id="rId15"/>
    <p:sldLayoutId id="2147484119" r:id="rId16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hemuse.com/advice/5-templates-thatll-make-writing-the-perfect-linkedin-summary-a-breez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what-to-say-in-your-linkedin-summary-statement-2014-12" TargetMode="External"/><Relationship Id="rId4" Type="http://schemas.openxmlformats.org/officeDocument/2006/relationships/hyperlink" Target="http://careerrocketeer.com/2014/09/how-to-write-a-linkedin-summary.html" TargetMode="External"/><Relationship Id="rId5" Type="http://schemas.openxmlformats.org/officeDocument/2006/relationships/hyperlink" Target="http://www.forbes.com/sites/lizryan/2015/06/06/put-a-human-voice-in-your-linkedin-summary/#12905d5c6be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hyperlink" Target="https://lnkd.in/dh7udxq" TargetMode="External"/><Relationship Id="rId20" Type="http://schemas.openxmlformats.org/officeDocument/2006/relationships/hyperlink" Target="https://lnkd.in/dwRStiA" TargetMode="External"/><Relationship Id="rId21" Type="http://schemas.openxmlformats.org/officeDocument/2006/relationships/hyperlink" Target="https://lnkd.in/dBug_dY" TargetMode="External"/><Relationship Id="rId10" Type="http://schemas.openxmlformats.org/officeDocument/2006/relationships/hyperlink" Target="https://lnkd.in/d5SZWF6" TargetMode="External"/><Relationship Id="rId11" Type="http://schemas.openxmlformats.org/officeDocument/2006/relationships/hyperlink" Target="https://lnkd.in/dFhmmUm" TargetMode="External"/><Relationship Id="rId12" Type="http://schemas.openxmlformats.org/officeDocument/2006/relationships/hyperlink" Target="https://lnkd.in/dUk63Z4" TargetMode="External"/><Relationship Id="rId13" Type="http://schemas.openxmlformats.org/officeDocument/2006/relationships/hyperlink" Target="https://lnkd.in/dC_jtAM" TargetMode="External"/><Relationship Id="rId14" Type="http://schemas.openxmlformats.org/officeDocument/2006/relationships/hyperlink" Target="https://lnkd.in/d7PC_RC" TargetMode="External"/><Relationship Id="rId15" Type="http://schemas.openxmlformats.org/officeDocument/2006/relationships/hyperlink" Target="https://lnkd.in/dXHmj_P" TargetMode="External"/><Relationship Id="rId16" Type="http://schemas.openxmlformats.org/officeDocument/2006/relationships/hyperlink" Target="https://lnkd.in/d7sHvmf" TargetMode="External"/><Relationship Id="rId17" Type="http://schemas.openxmlformats.org/officeDocument/2006/relationships/hyperlink" Target="https://lnkd.in/djRENw5" TargetMode="External"/><Relationship Id="rId18" Type="http://schemas.openxmlformats.org/officeDocument/2006/relationships/hyperlink" Target="https://lnkd.in/d9a-DMv" TargetMode="External"/><Relationship Id="rId19" Type="http://schemas.openxmlformats.org/officeDocument/2006/relationships/hyperlink" Target="https://lnkd.in/d5Xpx5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nkd.in/duG-rgZ" TargetMode="External"/><Relationship Id="rId4" Type="http://schemas.openxmlformats.org/officeDocument/2006/relationships/hyperlink" Target="https://lnkd.in/dEmSSEw" TargetMode="External"/><Relationship Id="rId5" Type="http://schemas.openxmlformats.org/officeDocument/2006/relationships/hyperlink" Target="https://lnkd.in/dSQEvJ2" TargetMode="External"/><Relationship Id="rId6" Type="http://schemas.openxmlformats.org/officeDocument/2006/relationships/hyperlink" Target="https://lnkd.in/dYpZkYv" TargetMode="External"/><Relationship Id="rId7" Type="http://schemas.openxmlformats.org/officeDocument/2006/relationships/hyperlink" Target="https://lnkd.in/diGcmJe" TargetMode="External"/><Relationship Id="rId8" Type="http://schemas.openxmlformats.org/officeDocument/2006/relationships/hyperlink" Target="https://lnkd.in/dDjQub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williamarruda/2015/04/12/the-easy-way-to-get-to-500-in-linkedin/#765e60952e6a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4642661" TargetMode="External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linkedin.com/edu/alumni?id=150005&amp;trk=edu-up-nav-menu-alumni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a-research.typeform.com/to/tKqUa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build-your-linkedin-profile-from-start-to-finish-with-t-1751936305" TargetMode="External"/><Relationship Id="rId4" Type="http://schemas.openxmlformats.org/officeDocument/2006/relationships/hyperlink" Target="http://blog.hubspot.com/blog/tabid/6307/bid/23454/The-Ultimate-Cheat-Sheet-for-Mastering-LinkedIn.aspx" TargetMode="External"/><Relationship Id="rId5" Type="http://schemas.openxmlformats.org/officeDocument/2006/relationships/hyperlink" Target="https://hbr.org/2015/05/how-to-use-your-linkedin-profile-to-power-a-career-transition" TargetMode="External"/><Relationship Id="rId6" Type="http://schemas.openxmlformats.org/officeDocument/2006/relationships/hyperlink" Target="https://www.linkedin.com/pulse/20140512123345-49246280-7-ways-to-attract-recruiters-to-your-linkedin-profile" TargetMode="External"/><Relationship Id="rId7" Type="http://schemas.openxmlformats.org/officeDocument/2006/relationships/hyperlink" Target="https://gist.github.com/ndelage/7583138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://stackoverflow.com/research/developer-survey-2016#technology-trending-tech-on-stack-overflo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careerealism.com/build-relationships-networking-event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forbes.com/sites/jacquelynsmith/2013/12/11/how-to-land-and-ace-an-informational-interview/#6ab77da060db" TargetMode="External"/><Relationship Id="rId3" Type="http://schemas.openxmlformats.org/officeDocument/2006/relationships/hyperlink" Target="https://www.themuse.com/advice/5-tips-for-nonawkward-informational-interview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hemuse.com/advice/48-questions-thatll-make-awkward-small-talk-so-much-easier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a-research.typeform.com/to/tKqUa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 err="1" smtClean="0"/>
              <a:t>PersonAl</a:t>
            </a:r>
            <a:r>
              <a:rPr lang="en-US" sz="9600" dirty="0" smtClean="0"/>
              <a:t> Branding</a:t>
            </a:r>
            <a:br>
              <a:rPr lang="en-US" sz="9600" dirty="0" smtClean="0"/>
            </a:br>
            <a:r>
              <a:rPr lang="en-US" sz="6000" dirty="0" smtClean="0"/>
              <a:t>Telling your story</a:t>
            </a:r>
            <a:endParaRPr lang="en-US" sz="6000" dirty="0"/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Take a few moments to answer these questions.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B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y</a:t>
            </a:r>
            <a:r>
              <a:rPr lang="en-US" sz="2200" b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o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u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r</a:t>
            </a:r>
            <a:r>
              <a:rPr lang="en-US" sz="2200" b="1" dirty="0" smtClean="0">
                <a:solidFill>
                  <a:schemeClr val="accent3"/>
                </a:solidFill>
                <a:latin typeface="Georgia" charset="0"/>
                <a:ea typeface="Georgia" charset="0"/>
                <a:cs typeface="Georgia" charset="0"/>
              </a:rPr>
              <a:t>s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e</a:t>
            </a: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l</a:t>
            </a:r>
            <a:r>
              <a:rPr lang="en-US" sz="2200" b="1" dirty="0" smtClean="0">
                <a:solidFill>
                  <a:schemeClr val="accent6"/>
                </a:solidFill>
                <a:latin typeface="Georgia" charset="0"/>
                <a:ea typeface="Georgia" charset="0"/>
                <a:cs typeface="Georgia" charset="0"/>
              </a:rPr>
              <a:t>f</a:t>
            </a:r>
            <a:r>
              <a:rPr lang="en-US" sz="2200" b="1" dirty="0" smtClean="0">
                <a:solidFill>
                  <a:schemeClr val="accent2"/>
                </a:solidFill>
                <a:latin typeface="Georgia" charset="0"/>
                <a:ea typeface="Georgia" charset="0"/>
                <a:cs typeface="Georgia" charset="0"/>
              </a:rPr>
              <a:t>!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Who are you?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basic facts should people know? How do others describe you? 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What makes you awesome?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are your unique strengths? What value do you bring to teams and companies?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solidFill>
                  <a:srgbClr val="7030A0"/>
                </a:solidFill>
                <a:latin typeface="Georgia" charset="0"/>
                <a:ea typeface="Georgia" charset="0"/>
                <a:cs typeface="Georgia" charset="0"/>
              </a:rPr>
              <a:t>Where are you going?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→ What will you do next? How will you make an impact? #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focusonwhereyouaregoingnotwhereyou’vebeen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DEVELOPING YOUR STORY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2132070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705316"/>
            <a:ext cx="84899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Right now, I’m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 communications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professional, and I have a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knack for persuasive storytelling. M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y colleagues have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often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complimented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me for my thoughtful and engaging presentations, </a:t>
            </a:r>
            <a:r>
              <a:rPr lang="en-US" sz="20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and I’m </a:t>
            </a:r>
            <a:r>
              <a:rPr lang="en-US" sz="20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looking for insight as to how I can best position myself for a role in production or videography at social impact start-up. Because I’m inspired by documentaries, I want to help companies express their missions in compelling and relatable ways in the age of social media.</a:t>
            </a:r>
            <a:endParaRPr lang="en-US" sz="20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274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</a:t>
            </a:r>
            <a:r>
              <a:rPr lang="en-US" sz="4400" kern="0" smtClean="0"/>
              <a:t>BRANDING </a:t>
            </a:r>
            <a:r>
              <a:rPr lang="en-US" sz="4400" kern="0" smtClean="0"/>
              <a:t>STATEMENT: SPOKEN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76073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737" y="1527870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was renovating houses in Seattle when a friend sent me a link to a online course in Python, along with a simple message: "I think you'd be good at this." Three months, one Harvard summer class and one General Assembly immersive program later, I think it's safe to say that my friend was right. Programming is my long-undiscovered passion, and I have taken to writing code like a fish to water.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 am an efficient, resourceful problem solver. I love developing new systems. I love to collaborate, helping to make the most of diverse talents within a group through quiet leadership. I make serious work joyful through tactful application of humor and frequent celebration of small victories. In every aspect of my life, I am devoted to leaving things better than I found them.</a:t>
            </a: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1600" dirty="0">
                <a:latin typeface="Georgia" charset="0"/>
                <a:ea typeface="Georgia" charset="0"/>
                <a:cs typeface="Georgia" charset="0"/>
              </a:rPr>
            </a:br>
            <a:r>
              <a:rPr lang="en-US" sz="1600" dirty="0">
                <a:latin typeface="Georgia" charset="0"/>
                <a:ea typeface="Georgia" charset="0"/>
                <a:cs typeface="Georgia" charset="0"/>
              </a:rPr>
              <a:t>In addition to my recent, intensive training as a full-stack web developer, I have worked as a teacher, a researcher, a production carpenter, and a project manager. This broad base of experience proves my adaptability, an essential skill in the fast-changing world of development.</a:t>
            </a:r>
            <a:endParaRPr lang="en-US" sz="1600" b="1" dirty="0" smtClean="0">
              <a:solidFill>
                <a:schemeClr val="accent2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EXAMPLE BRANDING </a:t>
            </a:r>
            <a:r>
              <a:rPr lang="en-US" sz="4400" kern="0" dirty="0" smtClean="0"/>
              <a:t>STATEMENT: WRITING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1461219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C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268343"/>
            <a:ext cx="8425853" cy="1131957"/>
          </a:xfrm>
        </p:spPr>
        <p:txBody>
          <a:bodyPr/>
          <a:lstStyle/>
          <a:p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GIVE YOUR ELEVATOR PITCH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397966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6" y="2745075"/>
            <a:ext cx="5377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Time for elevator pitches!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811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Practice, Practice, Practice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55" y="2705100"/>
            <a:ext cx="4300538" cy="2293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1266" y="1682085"/>
            <a:ext cx="8533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Let’s say you’re at a networking event. 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Introduce yourself to someone. Work off of your Personal Branding Statement. </a:t>
            </a:r>
            <a:endParaRPr lang="en-US" sz="2000" b="1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71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7" y="534988"/>
            <a:ext cx="641350" cy="341312"/>
          </a:xfrm>
        </p:spPr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PERSONAL </a:t>
            </a:r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ASSIGNMENTS – DUE IN GOOGLE DOC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Craft a compelling Personal Branding Statement – submit this a day before Outcomes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Review 2 colleagues’ PBSs – due by next Outcomes</a:t>
            </a:r>
            <a:endParaRPr lang="en-US" sz="2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3817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2750" y="1144588"/>
            <a:ext cx="8469313" cy="1127125"/>
          </a:xfrm>
        </p:spPr>
        <p:txBody>
          <a:bodyPr/>
          <a:lstStyle/>
          <a:p>
            <a:pPr>
              <a:lnSpc>
                <a:spcPts val="9000"/>
              </a:lnSpc>
              <a:defRPr/>
            </a:pPr>
            <a:r>
              <a:rPr lang="en-US" sz="9600" dirty="0"/>
              <a:t>Digital Presence</a:t>
            </a:r>
            <a:br>
              <a:rPr lang="en-US" sz="9600" dirty="0"/>
            </a:br>
            <a:r>
              <a:rPr lang="en-US" sz="6000" dirty="0" smtClean="0"/>
              <a:t>Selling </a:t>
            </a:r>
            <a:r>
              <a:rPr lang="en-US" sz="6000" dirty="0"/>
              <a:t>your story</a:t>
            </a:r>
          </a:p>
        </p:txBody>
      </p:sp>
      <p:sp>
        <p:nvSpPr>
          <p:cNvPr id="18435" name="Subtitle 3"/>
          <p:cNvSpPr>
            <a:spLocks noGrp="1"/>
          </p:cNvSpPr>
          <p:nvPr>
            <p:ph type="subTitle" idx="1"/>
          </p:nvPr>
        </p:nvSpPr>
        <p:spPr bwMode="auto">
          <a:xfrm>
            <a:off x="261937" y="4381500"/>
            <a:ext cx="8709024" cy="609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Julie Carroll, Outcomes Lead</a:t>
            </a:r>
          </a:p>
          <a:p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General Assembly</a:t>
            </a:r>
            <a:endParaRPr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41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type="body" sz="quarter" idx="13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  <a:defRPr/>
            </a:pPr>
            <a:r>
              <a:rPr lang="en-US" dirty="0" smtClean="0"/>
              <a:t>DIGITAL PRESENCE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(WDI ONLY)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426" y="4076700"/>
            <a:ext cx="804862" cy="8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12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 - GITHUB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0537" y="11049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j-lt"/>
              </a:rPr>
              <a:t>GITHUB IS YOUR CODE PORTFOLIO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Sometimes </a:t>
            </a:r>
            <a:r>
              <a:rPr lang="en-US" sz="2400" dirty="0" err="1">
                <a:latin typeface="Georgia" charset="0"/>
                <a:ea typeface="Georgia" charset="0"/>
                <a:cs typeface="Georgia" charset="0"/>
              </a:rPr>
              <a:t>Github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 is all you need to prove you are a strong developer. 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Keep it clean and neat, and always be adding to it!</a:t>
            </a:r>
          </a:p>
          <a:p>
            <a:pPr marL="571500" indent="-571500" algn="l"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At the end of the course, have your colleagues star your top repositories.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62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 - GITHUB</a:t>
            </a:r>
            <a:endParaRPr lang="en-US" dirty="0"/>
          </a:p>
        </p:txBody>
      </p:sp>
      <p:pic>
        <p:nvPicPr>
          <p:cNvPr id="3" name="Picture 2" descr="Screen Shot 2015-07-21 at 4.1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37" y="952500"/>
            <a:ext cx="6172200" cy="4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LEARNING OBJECTIVES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306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DIGITAL PRESENCE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LinkedIn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1170273"/>
            <a:ext cx="3810000" cy="290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8538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74663" y="1018623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TURN OFF ACTIVITY BROADCASTS (Do NOW)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85776" y="1586904"/>
            <a:ext cx="5110161" cy="34041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800" b="1" dirty="0">
                <a:latin typeface="Georgia" charset="0"/>
                <a:ea typeface="Georgia" charset="0"/>
                <a:cs typeface="Georgia" charset="0"/>
              </a:rPr>
              <a:t>“Sharing profile edits” </a:t>
            </a:r>
            <a:endParaRPr lang="en-US" sz="1800" b="1" dirty="0" smtClean="0">
              <a:latin typeface="Georgia" charset="0"/>
              <a:ea typeface="Georgia" charset="0"/>
              <a:cs typeface="Georgia" charset="0"/>
            </a:endParaRPr>
          </a:p>
          <a:p>
            <a:pPr marL="577850" lvl="1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Pros and cons?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endParaRPr lang="en-US" sz="16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800" b="1" dirty="0">
                <a:latin typeface="Georgia" charset="0"/>
                <a:ea typeface="Georgia" charset="0"/>
                <a:cs typeface="Georgia" charset="0"/>
              </a:rPr>
              <a:t>“Profile viewing options”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aka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 LinkedIn stalking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. </a:t>
            </a:r>
          </a:p>
          <a:p>
            <a:pPr marL="577850" lvl="1" indent="-285750">
              <a:lnSpc>
                <a:spcPct val="100000"/>
              </a:lnSpc>
              <a:buSzPct val="100000"/>
              <a:buFont typeface="Arial" charset="0"/>
              <a:buChar char="•"/>
            </a:pPr>
            <a:r>
              <a:rPr lang="en-US" sz="1600" dirty="0" smtClean="0">
                <a:latin typeface="Georgia" charset="0"/>
                <a:ea typeface="Georgia" charset="0"/>
                <a:cs typeface="Georgia" charset="0"/>
              </a:rPr>
              <a:t>Pros and cons?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53137" y="3619500"/>
            <a:ext cx="2667000" cy="990600"/>
          </a:xfrm>
          <a:prstGeom prst="wedgeRoundRectCallout">
            <a:avLst>
              <a:gd name="adj1" fmla="val -39007"/>
              <a:gd name="adj2" fmla="val 78713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ACCOUNT &amp; SETTINGS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 &amp; SETTINGS</a:t>
            </a:r>
          </a:p>
          <a:p>
            <a:pPr marL="942975" lvl="2" indent="-285750" algn="l">
              <a:buFont typeface="Arial"/>
              <a:buChar char="•"/>
            </a:pPr>
            <a:r>
              <a:rPr lang="en-US" sz="1600" dirty="0" smtClean="0">
                <a:latin typeface="+mj-lt"/>
              </a:rPr>
              <a:t>PRIVACY CONTROLS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337" y="1586904"/>
            <a:ext cx="3162301" cy="1702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20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HeadShot</a:t>
            </a:r>
            <a:r>
              <a:rPr lang="en-US" dirty="0" smtClean="0"/>
              <a:t> + </a:t>
            </a:r>
            <a:r>
              <a:rPr lang="en-US" dirty="0" err="1" smtClean="0"/>
              <a:t>HeadLINE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8400" r="2093" b="14933"/>
          <a:stretch/>
        </p:blipFill>
        <p:spPr>
          <a:xfrm>
            <a:off x="109537" y="3467100"/>
            <a:ext cx="4661452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932" r="2241" b="17400"/>
          <a:stretch/>
        </p:blipFill>
        <p:spPr>
          <a:xfrm>
            <a:off x="4873502" y="3467100"/>
            <a:ext cx="4313583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110" y="1709928"/>
            <a:ext cx="4420554" cy="1541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7" y="1709928"/>
            <a:ext cx="4405955" cy="1571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3254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3238500"/>
            <a:ext cx="4705350" cy="1906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BASICS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54025" y="16383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List your email address</a:t>
            </a:r>
          </a:p>
          <a:p>
            <a:pPr marL="342900" indent="-342900">
              <a:lnSpc>
                <a:spcPct val="100000"/>
              </a:lnSpc>
              <a:buSzPct val="100000"/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Include links here (and elsewhere on Profile)</a:t>
            </a:r>
          </a:p>
        </p:txBody>
      </p:sp>
      <p:sp>
        <p:nvSpPr>
          <p:cNvPr id="10" name="Left Arrow 9"/>
          <p:cNvSpPr/>
          <p:nvPr/>
        </p:nvSpPr>
        <p:spPr bwMode="auto">
          <a:xfrm rot="21008146">
            <a:off x="4684163" y="4031322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089649" y="3848100"/>
            <a:ext cx="2049870" cy="457200"/>
          </a:xfrm>
          <a:prstGeom prst="wedgeRoundRectCallout">
            <a:avLst>
              <a:gd name="adj1" fmla="val -39007"/>
              <a:gd name="adj2" fmla="val 78713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dirty="0" smtClean="0">
                <a:latin typeface="+mj-lt"/>
              </a:rPr>
              <a:t>ADD PORTFOLIO LINK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30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</a:t>
            </a:r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Customize your </a:t>
            </a:r>
            <a:r>
              <a:rPr lang="en-US" dirty="0" err="1" smtClean="0"/>
              <a:t>url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689473" y="1866900"/>
            <a:ext cx="4267200" cy="2133600"/>
          </a:xfrm>
          <a:prstGeom prst="wedgeRoundRectCallout">
            <a:avLst/>
          </a:prstGeom>
          <a:solidFill>
            <a:schemeClr val="accent5"/>
          </a:solidFill>
          <a:ln w="25400" cap="flat" cmpd="sng" algn="ctr">
            <a:solidFill>
              <a:srgbClr val="FFFFD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600" i="0" u="none" strike="noStrike" normalizeH="0" baseline="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sym typeface="Gill Sans" charset="0"/>
              </a:rPr>
              <a:t>Click ‘Edit Profile’ under Profile tab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Under your headshot, there is a URL and a gearwheel next to it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On the right side, Under ‘Your Public Profile URL’; click the pencil to edit your URL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562" y="1984374"/>
            <a:ext cx="1946953" cy="2200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 Arrow 10"/>
          <p:cNvSpPr/>
          <p:nvPr/>
        </p:nvSpPr>
        <p:spPr bwMode="auto">
          <a:xfrm rot="1471438">
            <a:off x="2580075" y="4218226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 rot="20230314">
            <a:off x="3040256" y="3651400"/>
            <a:ext cx="838200" cy="381000"/>
          </a:xfrm>
          <a:prstGeom prst="leftArrow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6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SUMMARY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Summary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6" y="1562100"/>
            <a:ext cx="848995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Based off your Personal Branding Statement!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Draw from your Personal Branding Statement: Who are you? What makes you awesome? Where are you going?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VERY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important part of your profile –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recruiters read this first.</a:t>
            </a:r>
          </a:p>
          <a:p>
            <a:pPr marL="342900" indent="-342900" algn="l">
              <a:buFont typeface="Wingdings" charset="2"/>
              <a:buChar char="Ø"/>
            </a:pPr>
            <a:endParaRPr lang="en-US" sz="1800" b="1" i="1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b="1" i="1" dirty="0" smtClean="0">
                <a:latin typeface="Georgia" charset="0"/>
                <a:ea typeface="Georgia" charset="0"/>
                <a:cs typeface="Georgia" charset="0"/>
              </a:rPr>
              <a:t>Drive traffic to your portfolio.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Write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lang="en-US" sz="1800" u="sng" dirty="0" smtClean="0">
                <a:latin typeface="Georgia" charset="0"/>
                <a:ea typeface="Georgia" charset="0"/>
                <a:cs typeface="Georgia" charset="0"/>
              </a:rPr>
              <a:t>first </a:t>
            </a:r>
            <a:r>
              <a:rPr lang="en-US" sz="1800" u="sng" dirty="0">
                <a:latin typeface="Georgia" charset="0"/>
                <a:ea typeface="Georgia" charset="0"/>
                <a:cs typeface="Georgia" charset="0"/>
              </a:rPr>
              <a:t>person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Show your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personality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Writing the perfect LinkedIn Summary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SUMMARY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EXAMPLES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82586" y="1788974"/>
            <a:ext cx="848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3 Amazing LinkedIn Summaries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How to Write a LinkedIn Summary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is-I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Put a Human Voice in your LinkedIn Summary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 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42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EXPERIENCE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14337" y="1714500"/>
            <a:ext cx="8489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NOT a resume! Keep it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skimmable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Full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time work, internships, part time jobs, etc. 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Keep it relevant – remove old stuff.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bullet points or short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sentences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Highlight accomplishments, not just responsibilities.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Ask for and provide recommendations from supervisors.</a:t>
            </a:r>
          </a:p>
          <a:p>
            <a:pPr marL="342900" indent="-342900" algn="l">
              <a:buFont typeface="Wingdings" charset="2"/>
              <a:buChar char="Ø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Optimize for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searchability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using 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keywords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Ø"/>
            </a:pP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66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Where to put general assembly?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943100"/>
            <a:ext cx="2946400" cy="294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6737" y="2677061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+mj-lt"/>
                <a:ea typeface="Georgia" charset="0"/>
                <a:cs typeface="Georgia" charset="0"/>
              </a:rPr>
              <a:t>&amp;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0137" y="3009900"/>
            <a:ext cx="21645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EXPERIENCE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1943100"/>
            <a:ext cx="2946400" cy="2946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81737" y="3009900"/>
            <a:ext cx="19803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EDUCATION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511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– ADD A CERTIFICATE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748" y="1465302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these links to automatically add any FT or PT course at GA.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875" y="1943100"/>
            <a:ext cx="8043862" cy="28956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Digital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3"/>
              </a:rPr>
              <a:t>Marketing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4"/>
              </a:rPr>
              <a:t>HTML, CSS, and Web Design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5"/>
              </a:rPr>
              <a:t>Data Analysis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6"/>
              </a:rPr>
              <a:t>User Experience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7"/>
              </a:rPr>
              <a:t>JavaScript Circuit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8"/>
              </a:rPr>
              <a:t>WDI Remote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9"/>
              </a:rPr>
              <a:t>Front End Web Development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0"/>
              </a:rPr>
              <a:t>Data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0"/>
              </a:rPr>
              <a:t>Analytics 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1"/>
              </a:rPr>
              <a:t>Data Science Part 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2"/>
              </a:rPr>
              <a:t>Digital Marketing 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3"/>
              </a:rPr>
              <a:t>JavaScript Development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3"/>
              </a:rPr>
              <a:t>Part-Time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4"/>
              </a:rPr>
              <a:t>Product Management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5"/>
              </a:rPr>
              <a:t>User Experience Design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6"/>
              </a:rPr>
              <a:t>Visual Design Part-Time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7"/>
              </a:rPr>
              <a:t>Android Development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8"/>
              </a:rPr>
              <a:t>Data Science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19"/>
              </a:rPr>
              <a:t>iOS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19"/>
              </a:rPr>
              <a:t>Development Immersive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>
                <a:latin typeface="Georgia" charset="0"/>
                <a:ea typeface="Georgia" charset="0"/>
                <a:cs typeface="Georgia" charset="0"/>
                <a:hlinkClick r:id="rId20"/>
              </a:rPr>
              <a:t>User Experience Immersive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21"/>
              </a:rPr>
              <a:t>Web Development Immersive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9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 lIns="91440" tIns="91440" rIns="91440" bIns="91440" anchor="ctr"/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Each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student will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develop a personal branding 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highlights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his unique skills and qualities.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755F1FA3-6FF8-DF45-BA66-4A86341B37D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EXPERIENCE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336" y="1562100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Focus on your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accomplishments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projects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, as you would describe a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37" y="2290860"/>
            <a:ext cx="6765131" cy="2745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185737" y="2476500"/>
            <a:ext cx="1655255" cy="1676400"/>
          </a:xfrm>
          <a:prstGeom prst="wedgeRoundRectCallout">
            <a:avLst>
              <a:gd name="adj1" fmla="val 58495"/>
              <a:gd name="adj2" fmla="val -34236"/>
              <a:gd name="adj3" fmla="val 16667"/>
            </a:avLst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 smtClean="0">
                <a:latin typeface="+mj-lt"/>
              </a:rPr>
              <a:t>Be sure to use the word “Immersive” somewhere. This looks like a UX Designer who works at GA!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– EXPERIENCE EXAMPLES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1454638"/>
            <a:ext cx="5283200" cy="2469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4081559"/>
            <a:ext cx="5405310" cy="1043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ular Callout 9"/>
          <p:cNvSpPr/>
          <p:nvPr/>
        </p:nvSpPr>
        <p:spPr bwMode="auto">
          <a:xfrm>
            <a:off x="795337" y="2098919"/>
            <a:ext cx="1752600" cy="1181100"/>
          </a:xfrm>
          <a:prstGeom prst="wedgeRoundRectCallout">
            <a:avLst>
              <a:gd name="adj1" fmla="val 69052"/>
              <a:gd name="adj2" fmla="val -28060"/>
              <a:gd name="adj3" fmla="val 16667"/>
            </a:avLst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 smtClean="0">
                <a:latin typeface="+mj-lt"/>
              </a:rPr>
              <a:t>Be clear that this a training program where you created real-world projects.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68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LINKEDIN – the important stuff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2" y="9906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GA - EDUCATION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336" y="1562100"/>
            <a:ext cx="848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Describe the 12-week program, the certificate you earned, and skills.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805" y="2476500"/>
            <a:ext cx="7081837" cy="2343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11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– the important stuff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ADD PROJECTS + Media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>
          <a:xfrm>
            <a:off x="490537" y="1562100"/>
            <a:ext cx="8418512" cy="34290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r>
              <a:rPr lang="en-US" sz="3600" dirty="0" smtClean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Add your GA projects!!!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Ø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8" y="2899193"/>
            <a:ext cx="4648200" cy="222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817633" y="1225969"/>
            <a:ext cx="3048002" cy="1673224"/>
          </a:xfrm>
          <a:prstGeom prst="wedgeRoundRectCallout">
            <a:avLst>
              <a:gd name="adj1" fmla="val 4559"/>
              <a:gd name="adj2" fmla="val 69373"/>
              <a:gd name="adj3" fmla="val 16667"/>
            </a:avLst>
          </a:prstGeom>
          <a:solidFill>
            <a:srgbClr val="78E6D2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Select </a:t>
            </a:r>
            <a:r>
              <a:rPr lang="en-US" sz="1600" dirty="0">
                <a:latin typeface="+mj-lt"/>
              </a:rPr>
              <a:t>“edit” on your profile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Add more sections, such as Projects, Publications, etc.</a:t>
            </a:r>
            <a:endParaRPr lang="en-US" sz="1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Look for “Add Media” prompts.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+mj-lt"/>
              </a:rPr>
              <a:t>Make sure your portfolio and other websites are easy to find.</a:t>
            </a:r>
            <a:endParaRPr lang="en-US" sz="1600" dirty="0">
              <a:latin typeface="+mj-lt"/>
            </a:endParaRPr>
          </a:p>
          <a:p>
            <a:endParaRPr lang="en-US" sz="16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1137" y="3276599"/>
            <a:ext cx="2345072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137" y="4601610"/>
            <a:ext cx="3721128" cy="389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6109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19112" y="1066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CONNECTING ON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414337" y="1635125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C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onnect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within 24 hours 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Send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 personalized note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(beware on mobile)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Accepting requests from strangers?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How to get to 500+ connections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1337" y="3438526"/>
            <a:ext cx="5486400" cy="1323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ounded Rectangular Callout 2"/>
          <p:cNvSpPr/>
          <p:nvPr/>
        </p:nvSpPr>
        <p:spPr bwMode="auto">
          <a:xfrm>
            <a:off x="795337" y="3605213"/>
            <a:ext cx="1905000" cy="990600"/>
          </a:xfrm>
          <a:prstGeom prst="wedgeRoundRectCallout">
            <a:avLst>
              <a:gd name="adj1" fmla="val 58495"/>
              <a:gd name="adj2" fmla="val -34236"/>
              <a:gd name="adj3" fmla="val 16667"/>
            </a:avLst>
          </a:prstGeom>
          <a:solidFill>
            <a:schemeClr val="accent4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+mj-lt"/>
              </a:rPr>
              <a:t>Keep up with your</a:t>
            </a:r>
          </a:p>
          <a:p>
            <a:pPr algn="l"/>
            <a:r>
              <a:rPr lang="en-US" sz="1600" dirty="0">
                <a:latin typeface="+mj-lt"/>
              </a:rPr>
              <a:t>network via </a:t>
            </a:r>
            <a:r>
              <a:rPr lang="en-US" sz="1600" dirty="0" smtClean="0">
                <a:latin typeface="+mj-lt"/>
              </a:rPr>
              <a:t>the “</a:t>
            </a:r>
            <a:r>
              <a:rPr lang="en-US" sz="1600" dirty="0">
                <a:latin typeface="+mj-lt"/>
              </a:rPr>
              <a:t>Relationship” </a:t>
            </a:r>
            <a:r>
              <a:rPr lang="en-US" sz="1600" dirty="0" smtClean="0">
                <a:latin typeface="+mj-lt"/>
              </a:rPr>
              <a:t>tab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42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DIGITAL PRESENCE &amp; TOOLS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5519756" cy="30162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LET’S GET THAT LINKEDIN looking good!</a:t>
            </a:r>
            <a:endParaRPr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007" y="1180941"/>
            <a:ext cx="2721530" cy="3276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0714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idx="1"/>
          </p:nvPr>
        </p:nvSpPr>
        <p:spPr bwMode="auto">
          <a:xfrm>
            <a:off x="414934" y="571500"/>
            <a:ext cx="8425853" cy="381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DIGITAL PRESENCE &amp; TOOLS</a:t>
            </a:r>
            <a:endParaRPr lang="en-US" sz="3000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8137" y="1714500"/>
            <a:ext cx="8426450" cy="59848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3200" cap="none" spc="0" dirty="0" smtClean="0"/>
              <a:t>		</a:t>
            </a:r>
            <a:endParaRPr lang="en-US" sz="3200" cap="none" spc="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977776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Browse the General Assembly </a:t>
            </a:r>
            <a:r>
              <a:rPr lang="en-US" sz="2400" dirty="0" smtClean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University Page</a:t>
            </a:r>
            <a:endParaRPr lang="en-US" sz="2400" dirty="0" smtClean="0">
              <a:solidFill>
                <a:srgbClr val="FF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Join the GA Alumni </a:t>
            </a: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LinkedIn Group</a:t>
            </a:r>
            <a:endParaRPr lang="en-US" sz="2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Connect with all of your GA colleagues + instructors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414337" y="1179388"/>
            <a:ext cx="8429625" cy="571500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defRPr/>
            </a:pPr>
            <a:r>
              <a:rPr lang="en-US" sz="5400" kern="0" dirty="0" smtClean="0"/>
              <a:t>LET’s Make some Friends!</a:t>
            </a:r>
            <a:endParaRPr lang="en-US" sz="5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949" y="1943100"/>
            <a:ext cx="40386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9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7" y="534988"/>
            <a:ext cx="641350" cy="341312"/>
          </a:xfrm>
        </p:spPr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PERSONAL </a:t>
            </a:r>
            <a:r>
              <a:rPr lang="en-US" dirty="0" smtClean="0"/>
              <a:t>BRANDING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537" y="1104900"/>
            <a:ext cx="8382000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+mj-lt"/>
              </a:rPr>
              <a:t>ASSIGNMENTS – DUE IN GOOGLE DOC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Update headshot + headline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Include a compelling summary 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Fill out Experience + Education sections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Customize URL, adjust privacy settings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Add projects and media</a:t>
            </a: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Work toward 500+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connections (ongoing)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Participate in the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conversation (ongoing)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424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2579687"/>
          </a:xfrm>
        </p:spPr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br>
              <a:rPr lang="en-US" sz="11500" dirty="0" smtClean="0"/>
            </a:br>
            <a:r>
              <a:rPr lang="en-US" sz="6000" dirty="0" smtClean="0"/>
              <a:t>&amp; MORE SLIDES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6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DIGITAL PRESENCE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https://</a:t>
            </a:r>
            <a:r>
              <a:rPr lang="en-US" sz="2400" kern="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ga-research.typeform.com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/to/tKqUa1 </a:t>
            </a:r>
            <a:endParaRPr lang="en-US" sz="2400" kern="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90537" y="14478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8000" dirty="0" smtClean="0"/>
              <a:t>MORE RESOURCES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2095500"/>
            <a:ext cx="84899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Visual guide to your complete LinkedIn profile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35 steps to mastering LinkedIn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5"/>
              </a:rPr>
              <a:t>Leveraging LinkedIn to Change Careers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6"/>
              </a:rPr>
              <a:t>How to Attract Recruiters to your LinkedIn Profile</a:t>
            </a:r>
            <a:endParaRPr lang="en-US" sz="1800" dirty="0" smtClean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spcAft>
                <a:spcPts val="600"/>
              </a:spcAft>
              <a:buFont typeface="Wingdings" charset="2"/>
              <a:buChar char="Ø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Tips for a #WINNING </a:t>
            </a:r>
            <a:r>
              <a:rPr lang="en-US" sz="1800" dirty="0" err="1" smtClean="0">
                <a:latin typeface="Georgia" charset="0"/>
                <a:ea typeface="Georgia" charset="0"/>
                <a:cs typeface="Georgia" charset="0"/>
                <a:hlinkClick r:id="rId7"/>
              </a:rPr>
              <a:t>Github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  <a:hlinkClick r:id="rId7"/>
              </a:rPr>
              <a:t> Profile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1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" y="2587593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6" y="2608108"/>
            <a:ext cx="2769326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7" y="258759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41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Digital Presence – the EXTRAS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71475" y="1043996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GETTING THE MOST OUT OF LINKEDIN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261937" y="1524000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Join relevant groups (JS </a:t>
            </a:r>
            <a:r>
              <a:rPr lang="en-US" sz="1800" dirty="0" err="1">
                <a:latin typeface="Georgia" charset="0"/>
                <a:ea typeface="Georgia" charset="0"/>
                <a:cs typeface="Georgia" charset="0"/>
              </a:rPr>
              <a:t>devs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, UMass grads, etc.) 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Follow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your favorite companies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Meet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strangers and request informational interviews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Use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advanced search to find hiring managers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Share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, read, and comment on articles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Search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for jobs, and see who you know at the company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3392159"/>
            <a:ext cx="5900737" cy="170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69" y="1568206"/>
            <a:ext cx="2807749" cy="2347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4152900"/>
            <a:ext cx="2667000" cy="942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030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LINKEDIN EXTRAS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14337" y="952500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SKILLS + ENDORSEMENTS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137" y="1562100"/>
            <a:ext cx="3478392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1714500"/>
            <a:ext cx="3124200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7649" y="4435929"/>
            <a:ext cx="8762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Make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sure you have the skills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that </a:t>
            </a:r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are most relevant to your job </a:t>
            </a: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search at the </a:t>
            </a:r>
            <a:r>
              <a:rPr lang="en-US" sz="1800" b="1" dirty="0" smtClean="0">
                <a:latin typeface="Georgia" charset="0"/>
                <a:ea typeface="Georgia" charset="0"/>
                <a:cs typeface="Georgia" charset="0"/>
              </a:rPr>
              <a:t>top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>
                <a:latin typeface="Georgia" charset="0"/>
                <a:ea typeface="Georgia" charset="0"/>
                <a:cs typeface="Georgia" charset="0"/>
              </a:rPr>
              <a:t>Endorsements are helpful, not critical</a:t>
            </a:r>
            <a:endParaRPr lang="en-US" sz="1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90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1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182" y="935385"/>
            <a:ext cx="6713569" cy="1769715"/>
          </a:xfrm>
        </p:spPr>
        <p:txBody>
          <a:bodyPr vert="horz" wrap="square" lIns="0" tIns="0" rIns="0" bIns="0" anchor="t" anchorCtr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500" dirty="0" smtClean="0"/>
              <a:t>DO I HAVE TO?</a:t>
            </a:r>
            <a:endParaRPr lang="en-US" sz="11500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472281" y="3848100"/>
            <a:ext cx="8418512" cy="12954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ts val="72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algn="ctr">
              <a:lnSpc>
                <a:spcPct val="100000"/>
              </a:lnSpc>
              <a:buSzPct val="100000"/>
            </a:pPr>
            <a:r>
              <a:rPr lang="en-US" b="1" i="1" kern="0" dirty="0" smtClean="0">
                <a:latin typeface="Georgia" charset="0"/>
                <a:ea typeface="Georgia" charset="0"/>
                <a:cs typeface="Georgia" charset="0"/>
              </a:rPr>
              <a:t>Five-finger check: How excited are you about networking? </a:t>
            </a:r>
            <a:endParaRPr lang="en-US" kern="0" dirty="0">
              <a:latin typeface="Georgia" charset="0"/>
              <a:ea typeface="Georgia" charset="0"/>
              <a:cs typeface="Georgia" charset="0"/>
            </a:endParaRPr>
          </a:p>
          <a:p>
            <a:pPr algn="ctr">
              <a:lnSpc>
                <a:spcPct val="100000"/>
              </a:lnSpc>
              <a:buSzPct val="100000"/>
            </a:pPr>
            <a:r>
              <a:rPr lang="en-US" i="1" kern="0" dirty="0" smtClean="0">
                <a:latin typeface="Georgia" charset="0"/>
                <a:ea typeface="Georgia" charset="0"/>
                <a:cs typeface="Georgia" charset="0"/>
              </a:rPr>
              <a:t>5 = So excited I might pee my pants</a:t>
            </a:r>
          </a:p>
          <a:p>
            <a:pPr algn="ctr">
              <a:lnSpc>
                <a:spcPct val="100000"/>
              </a:lnSpc>
              <a:buSzPct val="100000"/>
            </a:pPr>
            <a:r>
              <a:rPr lang="en-US" i="1" kern="0" dirty="0" smtClean="0">
                <a:latin typeface="Georgia" charset="0"/>
                <a:ea typeface="Georgia" charset="0"/>
                <a:cs typeface="Georgia" charset="0"/>
              </a:rPr>
              <a:t>1 = So terrified I might pee my pants</a:t>
            </a:r>
          </a:p>
        </p:txBody>
      </p:sp>
    </p:spTree>
    <p:extLst>
      <p:ext uri="{BB962C8B-B14F-4D97-AF65-F5344CB8AC3E}">
        <p14:creationId xmlns:p14="http://schemas.microsoft.com/office/powerpoint/2010/main" val="577150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762125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Best way to find a job – </a:t>
            </a:r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in the long run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Find a job with a company and people you really like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Job ads draw too many applicants (250 apps average)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Many jobs are filled before advertising (up to 80% never posted)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Challenges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What challenges do you face in networking?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44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Networking advantages 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14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6" y="1152624"/>
            <a:ext cx="7167563" cy="3952775"/>
          </a:xfrm>
          <a:prstGeom prst="rect">
            <a:avLst/>
          </a:prstGeom>
        </p:spPr>
      </p:pic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566737" y="1333500"/>
            <a:ext cx="2170112" cy="5334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  <a:hlinkClick r:id="rId4"/>
              </a:rPr>
              <a:t>Source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600" i="1" dirty="0" err="1" smtClean="0">
                <a:latin typeface="Georgia" charset="0"/>
                <a:ea typeface="Georgia" charset="0"/>
                <a:cs typeface="Georgia" charset="0"/>
              </a:rPr>
              <a:t>StackOverflow</a:t>
            </a:r>
            <a:endParaRPr lang="en-US" i="1" dirty="0" smtClean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0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182" y="1060704"/>
            <a:ext cx="8448712" cy="2657138"/>
          </a:xfrm>
        </p:spPr>
        <p:txBody>
          <a:bodyPr/>
          <a:lstStyle/>
          <a:p>
            <a:pPr marL="0" indent="0">
              <a:lnSpc>
                <a:spcPts val="10000"/>
              </a:lnSpc>
              <a:buNone/>
            </a:pPr>
            <a:r>
              <a:rPr lang="en-US" sz="11500" dirty="0" smtClean="0"/>
              <a:t>NETWORKING ADVICE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558154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NETWORKING ADVICE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DON’t</a:t>
            </a:r>
            <a:r>
              <a:rPr lang="en-US" dirty="0" smtClean="0"/>
              <a:t> BE THIS GUY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28401" y="1562100"/>
            <a:ext cx="3706273" cy="3437806"/>
            <a:chOff x="2880264" y="1634068"/>
            <a:chExt cx="3706273" cy="34378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48"/>
            <a:stretch/>
          </p:blipFill>
          <p:spPr>
            <a:xfrm>
              <a:off x="2880264" y="1634068"/>
              <a:ext cx="3706273" cy="30094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95"/>
            <a:stretch/>
          </p:blipFill>
          <p:spPr>
            <a:xfrm>
              <a:off x="2880264" y="4610100"/>
              <a:ext cx="3706273" cy="4617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2880264" y="1634068"/>
              <a:ext cx="3706273" cy="3437806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4071937" y="1943100"/>
            <a:ext cx="533400" cy="76200"/>
          </a:xfrm>
          <a:custGeom>
            <a:avLst/>
            <a:gdLst>
              <a:gd name="connsiteX0" fmla="*/ 0 w 462116"/>
              <a:gd name="connsiteY0" fmla="*/ 0 h 20427"/>
              <a:gd name="connsiteX1" fmla="*/ 245807 w 462116"/>
              <a:gd name="connsiteY1" fmla="*/ 19665 h 20427"/>
              <a:gd name="connsiteX2" fmla="*/ 462116 w 462116"/>
              <a:gd name="connsiteY2" fmla="*/ 19665 h 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116" h="20427">
                <a:moveTo>
                  <a:pt x="0" y="0"/>
                </a:moveTo>
                <a:cubicBezTo>
                  <a:pt x="105441" y="21088"/>
                  <a:pt x="64186" y="15340"/>
                  <a:pt x="245807" y="19665"/>
                </a:cubicBezTo>
                <a:cubicBezTo>
                  <a:pt x="317890" y="21381"/>
                  <a:pt x="390013" y="19665"/>
                  <a:pt x="462116" y="19665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4071937" y="1866900"/>
            <a:ext cx="533400" cy="76200"/>
          </a:xfrm>
          <a:custGeom>
            <a:avLst/>
            <a:gdLst>
              <a:gd name="connsiteX0" fmla="*/ 0 w 462116"/>
              <a:gd name="connsiteY0" fmla="*/ 0 h 20427"/>
              <a:gd name="connsiteX1" fmla="*/ 245807 w 462116"/>
              <a:gd name="connsiteY1" fmla="*/ 19665 h 20427"/>
              <a:gd name="connsiteX2" fmla="*/ 462116 w 462116"/>
              <a:gd name="connsiteY2" fmla="*/ 19665 h 2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116" h="20427">
                <a:moveTo>
                  <a:pt x="0" y="0"/>
                </a:moveTo>
                <a:cubicBezTo>
                  <a:pt x="105441" y="21088"/>
                  <a:pt x="64186" y="15340"/>
                  <a:pt x="245807" y="19665"/>
                </a:cubicBezTo>
                <a:cubicBezTo>
                  <a:pt x="317890" y="21381"/>
                  <a:pt x="390013" y="19665"/>
                  <a:pt x="462116" y="19665"/>
                </a:cubicBez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0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1464" y="-12278"/>
            <a:ext cx="10089245" cy="5384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537" y="1028700"/>
            <a:ext cx="8429555" cy="1126998"/>
          </a:xfrm>
        </p:spPr>
        <p:txBody>
          <a:bodyPr anchor="ctr"/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>Building strong relationships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2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42913" y="1863727"/>
            <a:ext cx="8418513" cy="25146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Networking is about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relationships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, not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transactions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Strong relationships have </a:t>
            </a:r>
            <a:r>
              <a:rPr lang="en-US" sz="2400" b="1" u="sng" dirty="0" smtClean="0">
                <a:latin typeface="Georgia" charset="0"/>
                <a:ea typeface="Georgia" charset="0"/>
                <a:cs typeface="Georgia" charset="0"/>
              </a:rPr>
              <a:t>mutual value</a:t>
            </a:r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Both parties see benefit in helping each other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endParaRPr lang="en-US" b="1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Pair + Share: Talk about a time someone you know helped you advance your career</a:t>
            </a: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49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Building strong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07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Strong Personal </a:t>
            </a:r>
            <a:r>
              <a:rPr lang="en-US" sz="4400" kern="0" dirty="0" err="1" smtClean="0"/>
              <a:t>BrandIng</a:t>
            </a:r>
            <a:endParaRPr lang="en-US" sz="4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1562100"/>
            <a:ext cx="4005263" cy="32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0917" y="-419100"/>
            <a:ext cx="9817493" cy="6534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760" y="4076700"/>
            <a:ext cx="8429555" cy="1219200"/>
          </a:xfrm>
        </p:spPr>
        <p:txBody>
          <a:bodyPr/>
          <a:lstStyle/>
          <a:p>
            <a:pPr algn="ctr"/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>KNOW your landscape</a:t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r>
              <a:rPr lang="en-US" sz="5000" dirty="0" smtClean="0">
                <a:solidFill>
                  <a:schemeClr val="bg1"/>
                </a:solidFill>
              </a:rPr>
              <a:t/>
            </a:r>
            <a:br>
              <a:rPr lang="en-US" sz="5000" dirty="0" smtClean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2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981203"/>
            <a:ext cx="8418513" cy="2857497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Keep a list of companies that you would like to work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Join mailing lists (GA, </a:t>
            </a:r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BostInno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dirty="0" err="1">
                <a:latin typeface="Georgia" charset="0"/>
                <a:ea typeface="Georgia" charset="0"/>
                <a:cs typeface="Georgia" charset="0"/>
              </a:rPr>
              <a:t>VentureFizz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, Greenhorn Connect)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Attend events to get to know people, companies, and Boston trends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Leverage your existing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Look up your 2</a:t>
            </a:r>
            <a:r>
              <a:rPr lang="en-US" baseline="30000" dirty="0" smtClean="0">
                <a:latin typeface="Georgia" charset="0"/>
                <a:ea typeface="Georgia" charset="0"/>
                <a:cs typeface="Georgia" charset="0"/>
              </a:rPr>
              <a:t>nd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 degree connections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Live in the city where you job-seek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r>
              <a:rPr lang="en-US" sz="4000" dirty="0" smtClean="0">
                <a:ea typeface="Georgia" charset="0"/>
                <a:cs typeface="Georgia" charset="0"/>
              </a:rPr>
              <a:t>Understand </a:t>
            </a:r>
            <a:r>
              <a:rPr lang="en-US" sz="4000" dirty="0">
                <a:ea typeface="Georgia" charset="0"/>
                <a:cs typeface="Georgia" charset="0"/>
              </a:rPr>
              <a:t>your networking landscape</a:t>
            </a:r>
          </a:p>
        </p:txBody>
      </p:sp>
    </p:spTree>
    <p:extLst>
      <p:ext uri="{BB962C8B-B14F-4D97-AF65-F5344CB8AC3E}">
        <p14:creationId xmlns:p14="http://schemas.microsoft.com/office/powerpoint/2010/main" val="1803978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9063" y="-190500"/>
            <a:ext cx="9514694" cy="6166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637" y="1104900"/>
            <a:ext cx="7018755" cy="773840"/>
          </a:xfr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dirty="0"/>
              <a:t>When is it Time to </a:t>
            </a:r>
            <a:r>
              <a:rPr lang="en-US" sz="5000" dirty="0" err="1"/>
              <a:t>NetworK</a:t>
            </a:r>
            <a:r>
              <a:rPr lang="en-US" sz="5000" dirty="0"/>
              <a:t>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260" y="3238500"/>
            <a:ext cx="9228555" cy="773840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5000" kern="0" dirty="0" smtClean="0"/>
              <a:t>Always. It’s Always Time to Network.</a:t>
            </a:r>
          </a:p>
          <a:p>
            <a:pPr algn="ctr">
              <a:lnSpc>
                <a:spcPct val="100000"/>
              </a:lnSpc>
            </a:pP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669713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714500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It’s always time for networking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Don’t wait until you need something! 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Fruit snacks example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Email, call, get coffee/ lunch/ go rock climbing</a:t>
            </a:r>
          </a:p>
          <a:p>
            <a:pPr marL="635000" lvl="1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Check in after a promotion, new job, news article …</a:t>
            </a:r>
          </a:p>
          <a:p>
            <a:r>
              <a:rPr lang="en-US" dirty="0">
                <a:latin typeface="Georgia" charset="0"/>
                <a:ea typeface="Georgia" charset="0"/>
                <a:cs typeface="Georgia" charset="0"/>
                <a:hlinkClick r:id="rId3"/>
              </a:rPr>
              <a:t>8 Steps To Build Relationships After A Networking Event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635000" lvl="1" indent="-342900">
              <a:buFont typeface="Arial"/>
              <a:buChar char="•"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Maintaining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25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E3097AF-4485-5E4B-900A-944933129B0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735" y="1219200"/>
            <a:ext cx="2786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AND YET</a:t>
            </a:r>
            <a:r>
              <a:rPr lang="is-I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…</a:t>
            </a:r>
          </a:p>
          <a:p>
            <a:r>
              <a:rPr lang="en-US" sz="4800" b="1" dirty="0" smtClean="0">
                <a:solidFill>
                  <a:schemeClr val="tx1"/>
                </a:solidFill>
                <a:latin typeface="PFDinTextCompPro-Bold"/>
                <a:cs typeface="PFDinTextCompPro-Bold"/>
              </a:rPr>
              <a:t>IT’S NEVER TOO LATE TO GET BACK IN TOUCH.</a:t>
            </a:r>
            <a:endParaRPr lang="en-US" sz="4800" b="1" dirty="0">
              <a:solidFill>
                <a:schemeClr val="tx1"/>
              </a:solidFill>
              <a:latin typeface="PFDinTextCompPro-Bold"/>
              <a:cs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5" y="1219200"/>
            <a:ext cx="5453063" cy="36862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5043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10" t="11272" r="12582" b="11025"/>
          <a:stretch/>
        </p:blipFill>
        <p:spPr>
          <a:xfrm>
            <a:off x="-119063" y="0"/>
            <a:ext cx="9479973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206" y="3771900"/>
            <a:ext cx="6630663" cy="898398"/>
          </a:xfrm>
          <a:solidFill>
            <a:schemeClr val="bg1">
              <a:alpha val="60000"/>
            </a:schemeClr>
          </a:solidFill>
          <a:effectLst>
            <a:softEdge rad="190500"/>
          </a:effectLst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dirty="0"/>
              <a:t>INFORMATIONAL</a:t>
            </a:r>
            <a:r>
              <a:rPr lang="en-US" sz="5000" dirty="0" smtClean="0"/>
              <a:t> INTERVIEWS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44296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8461306" cy="1126998"/>
          </a:xfrm>
        </p:spPr>
        <p:txBody>
          <a:bodyPr/>
          <a:lstStyle/>
          <a:p>
            <a:r>
              <a:rPr lang="en-US" smtClean="0"/>
              <a:t>INFORMATIONAL INTERVIEWING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824B2F1-5CFA-A941-A907-D57BFE54912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 bwMode="auto">
          <a:xfrm>
            <a:off x="442982" y="1714500"/>
            <a:ext cx="8418513" cy="30003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A relationship-building strategy, for new or existing relationships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How do you ask for one?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What questions should you ask?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ask for a job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r>
              <a:rPr lang="en-US" b="1" kern="0" dirty="0" smtClean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kern="0" dirty="0" smtClean="0">
                <a:latin typeface="Georgia" charset="0"/>
                <a:ea typeface="Georgia" charset="0"/>
                <a:cs typeface="Georgia" charset="0"/>
              </a:rPr>
              <a:t>say, “If you hear of any jobs, please pass along my resume!”</a:t>
            </a:r>
          </a:p>
          <a:p>
            <a:pPr marL="342900" indent="-342900">
              <a:lnSpc>
                <a:spcPct val="100000"/>
              </a:lnSpc>
              <a:spcBef>
                <a:spcPts val="725"/>
              </a:spcBef>
              <a:buFont typeface="Arial" charset="0"/>
              <a:buChar char="•"/>
            </a:pPr>
            <a:endParaRPr lang="en-US" kern="0" dirty="0" smtClean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How To Land And Ace An Informational Interview</a:t>
            </a:r>
            <a:endParaRPr lang="en-US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r>
              <a:rPr lang="en-US" dirty="0">
                <a:latin typeface="Georgia" charset="0"/>
                <a:ea typeface="Georgia" charset="0"/>
                <a:cs typeface="Georgia" charset="0"/>
                <a:hlinkClick r:id="rId3"/>
              </a:rPr>
              <a:t>5 Tips for Non-Awkward Informational Interviews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lang="en-US" kern="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9887" y="723900"/>
            <a:ext cx="8426450" cy="11318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Informational Interview Request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1847003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6" y="2400300"/>
            <a:ext cx="4386471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Pick someone you know, or find a new relevant contact.</a:t>
            </a:r>
          </a:p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Draft an email requesting an informational interview.</a:t>
            </a:r>
          </a:p>
          <a:p>
            <a:pPr algn="l">
              <a:spcAft>
                <a:spcPts val="2200"/>
              </a:spcAft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Get feedback from colleagues and send it!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DEVELOPING YOUR NETWORK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988725"/>
            <a:ext cx="4382443" cy="954375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kern="0" dirty="0" smtClean="0"/>
              <a:t>Informational INTERVIEW REQUEST</a:t>
            </a:r>
            <a:endParaRPr lang="en-US" sz="44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16" y="1028700"/>
            <a:ext cx="3882572" cy="4076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34675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5463" y="-266700"/>
            <a:ext cx="11506200" cy="7667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0937" y="-38100"/>
            <a:ext cx="1981200" cy="8382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smtClean="0">
                <a:solidFill>
                  <a:schemeClr val="bg1"/>
                </a:solidFill>
              </a:rPr>
              <a:t>WERK IT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14637" y="4076700"/>
            <a:ext cx="3733800" cy="838200"/>
          </a:xfrm>
          <a:prstGeom prst="rect">
            <a:avLst/>
          </a:prstGeom>
        </p:spPr>
        <p:txBody>
          <a:bodyPr vert="horz" lIns="0" tIns="32914" rIns="65828" bIns="32914"/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5000" kern="0" dirty="0" smtClean="0"/>
              <a:t>WERK DAT ROOM</a:t>
            </a:r>
            <a:endParaRPr lang="en-US" sz="5000" kern="0" dirty="0"/>
          </a:p>
        </p:txBody>
      </p:sp>
    </p:spTree>
    <p:extLst>
      <p:ext uri="{BB962C8B-B14F-4D97-AF65-F5344CB8AC3E}">
        <p14:creationId xmlns:p14="http://schemas.microsoft.com/office/powerpoint/2010/main" val="1009442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99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Georgia" charset="0"/>
                <a:ea typeface="Georgia" charset="0"/>
                <a:cs typeface="Georgia" charset="0"/>
              </a:rPr>
              <a:t>Personal Branding </a:t>
            </a:r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Statement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 30-second elevator pitch that you can tell someone when they ask you “So,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tell me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about yourself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.” </a:t>
            </a:r>
          </a:p>
          <a:p>
            <a:pPr algn="l"/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In writing: Summary statement on your resume.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Your Story</a:t>
            </a: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An expanded version of your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statement that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you would share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at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networking events and job interviews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  <a:p>
            <a:pPr algn="l"/>
            <a:r>
              <a:rPr lang="en-US" sz="2000" i="1" dirty="0">
                <a:latin typeface="Georgia" charset="0"/>
                <a:ea typeface="Georgia" charset="0"/>
                <a:cs typeface="Georgia" charset="0"/>
              </a:rPr>
              <a:t>In writing: Summary statement on your </a:t>
            </a:r>
            <a:r>
              <a:rPr lang="en-US" sz="2000" i="1" dirty="0" smtClean="0">
                <a:latin typeface="Georgia" charset="0"/>
                <a:ea typeface="Georgia" charset="0"/>
                <a:cs typeface="Georgia" charset="0"/>
              </a:rPr>
              <a:t>LinkedIn profile + other accounts.</a:t>
            </a:r>
            <a:endParaRPr lang="en-US" sz="2000" i="1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WHEN YOU’LL USE IT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853216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6"/>
          <p:cNvSpPr>
            <a:spLocks noGrp="1"/>
          </p:cNvSpPr>
          <p:nvPr>
            <p:ph sz="half" idx="12"/>
          </p:nvPr>
        </p:nvSpPr>
        <p:spPr bwMode="auto">
          <a:xfrm>
            <a:off x="454025" y="1562100"/>
            <a:ext cx="8418513" cy="300037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Set goals, such as: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“I’m going to meet 4 new people tonight”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or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“I’m going to introduce myself to the speaker or organizer.” 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Georgia" charset="0"/>
                <a:ea typeface="Georgia" charset="0"/>
                <a:cs typeface="Georgia" charset="0"/>
              </a:rPr>
              <a:t>Bring a friend, and step out of your comfort zone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together.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Georgia" charset="0"/>
                <a:ea typeface="Georgia" charset="0"/>
                <a:cs typeface="Georgia" charset="0"/>
              </a:rPr>
              <a:t>Do NOT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ask for a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job. Ask for advice.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Know when to GTFO. “I’d love to keep chatting, but I’m sure you want to meet others. Can I get your card and follow up?” Or try the classic drink refill. </a:t>
            </a:r>
          </a:p>
          <a:p>
            <a:pPr lvl="1" indent="0">
              <a:buNone/>
            </a:pPr>
            <a:r>
              <a:rPr lang="en-US" dirty="0" smtClean="0">
                <a:latin typeface="Georgia" charset="0"/>
                <a:ea typeface="Georgia" charset="0"/>
                <a:cs typeface="Georgia" charset="0"/>
                <a:hlinkClick r:id="rId3"/>
              </a:rPr>
              <a:t>48 Questions That'll Make Awkward Small Talk So Much Easier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  <a:p>
            <a:pPr lvl="1" indent="0">
              <a:buNone/>
            </a:pP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1C457E2-D3CC-504E-BFC5-23909D0B654F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2913" y="1066801"/>
            <a:ext cx="8429625" cy="571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TO WORK A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34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9887" y="1420813"/>
            <a:ext cx="8426450" cy="1131887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10000"/>
              </a:lnSpc>
            </a:pPr>
            <a:r>
              <a:rPr lang="en-US" sz="13800" dirty="0" smtClean="0"/>
              <a:t>ACTIVITY:</a:t>
            </a:r>
            <a:endParaRPr lang="en-US" sz="13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8397" y="2857500"/>
            <a:ext cx="8425853" cy="1131957"/>
          </a:xfrm>
          <a:prstGeom prst="rect">
            <a:avLst/>
          </a:prstGeom>
        </p:spPr>
        <p:txBody>
          <a:bodyPr vert="horz" lIns="65828" tIns="32914" rIns="65828" bIns="32914"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8800" b="1" cap="all" spc="-200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10075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10079"/>
              </a:lnSpc>
              <a:spcBef>
                <a:spcPct val="0"/>
              </a:spcBef>
              <a:spcAft>
                <a:spcPct val="0"/>
              </a:spcAft>
              <a:defRPr sz="115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r>
              <a:rPr lang="en-US" sz="7200" kern="0" dirty="0" smtClean="0"/>
              <a:t>Find an Event to Attend</a:t>
            </a:r>
            <a:endParaRPr lang="en-US" sz="7200" kern="0" dirty="0"/>
          </a:p>
        </p:txBody>
      </p:sp>
    </p:spTree>
    <p:extLst>
      <p:ext uri="{BB962C8B-B14F-4D97-AF65-F5344CB8AC3E}">
        <p14:creationId xmlns:p14="http://schemas.microsoft.com/office/powerpoint/2010/main" val="1064127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116013"/>
            <a:ext cx="8426450" cy="903287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FIND AN EVENT TO ATTEND</a:t>
            </a:r>
            <a:endParaRPr lang="en-US" sz="4800" cap="none" dirty="0"/>
          </a:p>
        </p:txBody>
      </p:sp>
      <p:sp>
        <p:nvSpPr>
          <p:cNvPr id="20483" name="Content Placeholder 3"/>
          <p:cNvSpPr>
            <a:spLocks noGrp="1"/>
          </p:cNvSpPr>
          <p:nvPr>
            <p:ph sz="quarter" idx="11"/>
          </p:nvPr>
        </p:nvSpPr>
        <p:spPr bwMode="auto">
          <a:xfrm>
            <a:off x="371475" y="495300"/>
            <a:ext cx="6400800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  <a:defRPr/>
            </a:pPr>
            <a:r>
              <a:rPr lang="en-US" dirty="0" smtClean="0"/>
              <a:t>Developing your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" y="1638300"/>
            <a:ext cx="845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Event Listings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GA Boston events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>
                <a:latin typeface="Georgia" charset="0"/>
                <a:ea typeface="Georgia" charset="0"/>
                <a:cs typeface="Georgia" charset="0"/>
              </a:rPr>
              <a:t>Meetup.com</a:t>
            </a:r>
            <a:r>
              <a:rPr lang="en-US" sz="2000" dirty="0">
                <a:latin typeface="Georgia" charset="0"/>
                <a:ea typeface="Georgia" charset="0"/>
                <a:cs typeface="Georgia" charset="0"/>
              </a:rPr>
              <a:t> groups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VentureFizz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BostInno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Boston </a:t>
            </a:r>
            <a:r>
              <a:rPr lang="en-US" sz="2000" dirty="0" err="1">
                <a:latin typeface="Georgia" charset="0"/>
                <a:ea typeface="Georgia" charset="0"/>
                <a:cs typeface="Georgia" charset="0"/>
              </a:rPr>
              <a:t>TweetUp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Greenhorn Connect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err="1" smtClean="0">
                <a:latin typeface="Georgia" charset="0"/>
                <a:ea typeface="Georgia" charset="0"/>
                <a:cs typeface="Georgia" charset="0"/>
              </a:rPr>
              <a:t>StartHUB</a:t>
            </a: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 newsletter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 smtClean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000" b="1" dirty="0" smtClean="0">
                <a:latin typeface="Georgia" charset="0"/>
                <a:ea typeface="Georgia" charset="0"/>
                <a:cs typeface="Georgia" charset="0"/>
              </a:rPr>
              <a:t>Share on Slack when you find a great event.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Georgia" charset="0"/>
                <a:ea typeface="Georgia" charset="0"/>
                <a:cs typeface="Georgia" charset="0"/>
              </a:rPr>
              <a:t>It can be industry-specific, general networking, or skill-building.</a:t>
            </a:r>
          </a:p>
        </p:txBody>
      </p:sp>
    </p:spTree>
    <p:extLst>
      <p:ext uri="{BB962C8B-B14F-4D97-AF65-F5344CB8AC3E}">
        <p14:creationId xmlns:p14="http://schemas.microsoft.com/office/powerpoint/2010/main" val="60453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Outcomes Assignments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9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29700" name="Content Placeholder 8"/>
          <p:cNvSpPr>
            <a:spLocks noGrp="1"/>
          </p:cNvSpPr>
          <p:nvPr>
            <p:ph sz="quarter" idx="4294967295"/>
          </p:nvPr>
        </p:nvSpPr>
        <p:spPr bwMode="auto">
          <a:xfrm>
            <a:off x="490537" y="571500"/>
            <a:ext cx="6400800" cy="304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DEVELOPING YOUR NETWORK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566" y="1028700"/>
            <a:ext cx="838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+mj-lt"/>
              </a:rPr>
              <a:t>OUTCOMES ASSIGNMENT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Find 1 event or meet-up to attend. Event must occur in the next month.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Set up 2 informational interviews (1 person you know, 1 person you don’t). Do outreach this week, schedule meetings for the next month. </a:t>
            </a:r>
          </a:p>
          <a:p>
            <a:pPr marL="342900" lvl="0" indent="-342900" algn="l">
              <a:spcAft>
                <a:spcPts val="600"/>
              </a:spcAft>
              <a:buFont typeface="Wingdings" charset="2"/>
              <a:buChar char="q"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Deliverables: put info in Outcomes Google doc. 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8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1500" dirty="0" smtClean="0"/>
              <a:t>Q&amp;A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&amp; Exit Ticket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DEVELOPING YOUR NETWORK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D99ABA-0AE4-A846-B86C-643F76F1080B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1475" y="4072235"/>
            <a:ext cx="8532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Exit ticket: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https://</a:t>
            </a:r>
            <a:r>
              <a:rPr lang="en-US" sz="2400" kern="0" dirty="0" err="1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ga-research.typeform.com</a:t>
            </a:r>
            <a:r>
              <a:rPr lang="en-US" sz="2400" kern="0" dirty="0">
                <a:solidFill>
                  <a:srgbClr val="5FCAC8"/>
                </a:solidFill>
                <a:latin typeface="Georgia" charset="0"/>
                <a:ea typeface="Georgia" charset="0"/>
                <a:cs typeface="Georgia" charset="0"/>
                <a:hlinkClick r:id="rId3"/>
              </a:rPr>
              <a:t>/to/tKqUa1 </a:t>
            </a:r>
            <a:endParaRPr lang="en-US" sz="2400" kern="0" dirty="0">
              <a:solidFill>
                <a:srgbClr val="5FCAC8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33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PERSONAL BRANDING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BDFF0-D88B-F848-B1AE-D535B20506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266" y="1394805"/>
            <a:ext cx="3624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Georgia" charset="0"/>
                <a:ea typeface="Georgia" charset="0"/>
                <a:cs typeface="Georgia" charset="0"/>
              </a:rPr>
              <a:t>Facts tell, stories sell.  </a:t>
            </a:r>
          </a:p>
          <a:p>
            <a:pPr algn="l"/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algn="l"/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The human brain is designed to remember stories with emotional impact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37" y="1470825"/>
            <a:ext cx="4660533" cy="2758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1895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PERSONAL BRANDING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idx="14"/>
          </p:nvPr>
        </p:nvSpPr>
        <p:spPr>
          <a:xfrm>
            <a:off x="457181" y="1180941"/>
            <a:ext cx="8448712" cy="10669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Crafting your Story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647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0BDFF0-D88B-F848-B1AE-D535B20506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265" y="1586528"/>
            <a:ext cx="8533023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2200"/>
              </a:spcAft>
            </a:pPr>
            <a:r>
              <a:rPr lang="en-US" sz="2200" b="1" dirty="0">
                <a:latin typeface="Georgia" charset="0"/>
                <a:ea typeface="Georgia" charset="0"/>
                <a:cs typeface="Georgia" charset="0"/>
              </a:rPr>
              <a:t>Core Values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fundamental beliefs and guiding principles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Passions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motivates and intrigues you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Vision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does your ideal career look like? 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Strengths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What are your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best characteristics and skills?</a:t>
            </a:r>
          </a:p>
          <a:p>
            <a:pPr algn="l">
              <a:spcAft>
                <a:spcPts val="2200"/>
              </a:spcAft>
            </a:pPr>
            <a:r>
              <a:rPr lang="en-US" sz="2200" b="1" dirty="0" smtClean="0">
                <a:latin typeface="Georgia" charset="0"/>
                <a:ea typeface="Georgia" charset="0"/>
                <a:cs typeface="Georgia" charset="0"/>
              </a:rPr>
              <a:t>Uniqueness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→  What sets you apart?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kern="0" dirty="0" smtClean="0"/>
              <a:t>PERSONAL BRANDING</a:t>
            </a:r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5294" y="1148617"/>
            <a:ext cx="8528994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r>
              <a:rPr lang="en-US" sz="4400" kern="0" dirty="0" smtClean="0"/>
              <a:t>SELF-REFLECTION: You, </a:t>
            </a:r>
            <a:r>
              <a:rPr lang="en-US" sz="4400" kern="0" smtClean="0"/>
              <a:t>the professional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515185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86034</TotalTime>
  <Pages>0</Pages>
  <Words>3083</Words>
  <Characters>0</Characters>
  <Application>Microsoft Macintosh PowerPoint</Application>
  <PresentationFormat>Custom</PresentationFormat>
  <Lines>0</Lines>
  <Paragraphs>481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Georgia</vt:lpstr>
      <vt:lpstr>Gill Sans</vt:lpstr>
      <vt:lpstr>Helvetica</vt:lpstr>
      <vt:lpstr>Lucida Grande</vt:lpstr>
      <vt:lpstr>ＭＳ Ｐゴシック</vt:lpstr>
      <vt:lpstr>News706 BT</vt:lpstr>
      <vt:lpstr>PFDinTextCompPro-Bold</vt:lpstr>
      <vt:lpstr>Wingdings</vt:lpstr>
      <vt:lpstr>ヒラギノ角ゴ ProN W3</vt:lpstr>
      <vt:lpstr>ヒラギノ角ゴ ProN W6</vt:lpstr>
      <vt:lpstr>Title</vt:lpstr>
      <vt:lpstr>Agenda</vt:lpstr>
      <vt:lpstr>PersonAl Branding Telling your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</vt:lpstr>
      <vt:lpstr>PowerPoint Presentation</vt:lpstr>
      <vt:lpstr>PowerPoint Presentation</vt:lpstr>
      <vt:lpstr>Digital Presence Selling your story</vt:lpstr>
      <vt:lpstr>PowerPoint Presentation</vt:lpstr>
      <vt:lpstr>PowerPoint Presentation</vt:lpstr>
      <vt:lpstr>PowerPoint Presentation</vt:lpstr>
      <vt:lpstr>PowerPoint Presentation</vt:lpstr>
      <vt:lpstr>TURN OFF ACTIVITY BROADCASTS (Do NOW)</vt:lpstr>
      <vt:lpstr>HeadShot + HeadLINE</vt:lpstr>
      <vt:lpstr>Contact information</vt:lpstr>
      <vt:lpstr>Customize your url</vt:lpstr>
      <vt:lpstr>Summary </vt:lpstr>
      <vt:lpstr>EXAMPLES </vt:lpstr>
      <vt:lpstr>EXPERIENCE</vt:lpstr>
      <vt:lpstr>Where to put general assembly?</vt:lpstr>
      <vt:lpstr>GA – ADD A CERTIFICATE</vt:lpstr>
      <vt:lpstr>GA - EXPERIENCE</vt:lpstr>
      <vt:lpstr>GA – EXPERIENCE EXAMPLES</vt:lpstr>
      <vt:lpstr>GA - EDUCATION</vt:lpstr>
      <vt:lpstr>ADD PROJECTS + Media</vt:lpstr>
      <vt:lpstr>CONNECTING ON LINKEDIN</vt:lpstr>
      <vt:lpstr>PowerPoint Presentation</vt:lpstr>
      <vt:lpstr>PowerPoint Presentation</vt:lpstr>
      <vt:lpstr>PowerPoint Presentation</vt:lpstr>
      <vt:lpstr>Q&amp;A &amp; MORE SLIDES </vt:lpstr>
      <vt:lpstr>MORE RESOURCES</vt:lpstr>
      <vt:lpstr>GETTING THE MOST OUT OF LINKEDIN</vt:lpstr>
      <vt:lpstr>SKILLS + ENDORSEMENTS</vt:lpstr>
      <vt:lpstr>Developing your Network</vt:lpstr>
      <vt:lpstr>PowerPoint Presentation</vt:lpstr>
      <vt:lpstr>Networking advantages and challenges</vt:lpstr>
      <vt:lpstr>PowerPoint Presentation</vt:lpstr>
      <vt:lpstr>PowerPoint Presentation</vt:lpstr>
      <vt:lpstr>DON’t BE THIS GUY</vt:lpstr>
      <vt:lpstr>Building strong relationships</vt:lpstr>
      <vt:lpstr>Building strong relationships</vt:lpstr>
      <vt:lpstr> KNOW your landscape         </vt:lpstr>
      <vt:lpstr>Understand your networking landscape</vt:lpstr>
      <vt:lpstr>When is it Time to NetworK?</vt:lpstr>
      <vt:lpstr>Maintaining the network</vt:lpstr>
      <vt:lpstr>PowerPoint Presentation</vt:lpstr>
      <vt:lpstr>INFORMATIONAL INTERVIEWS</vt:lpstr>
      <vt:lpstr>INFORMATIONAL INTERVIEWING</vt:lpstr>
      <vt:lpstr>ACTIVITY:</vt:lpstr>
      <vt:lpstr>PowerPoint Presentation</vt:lpstr>
      <vt:lpstr>WERK IT</vt:lpstr>
      <vt:lpstr>HOW TO WORK A ROOM</vt:lpstr>
      <vt:lpstr>ACTIVITY:</vt:lpstr>
      <vt:lpstr>FIND AN EVENT TO ATTEND</vt:lpstr>
      <vt:lpstr>Outcomes Assignments</vt:lpstr>
      <vt:lpstr>PowerPoint Presentation</vt:lpstr>
      <vt:lpstr>Q&amp;A &amp; Exit Ticket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Julie Carroll</cp:lastModifiedBy>
  <cp:revision>340</cp:revision>
  <dcterms:modified xsi:type="dcterms:W3CDTF">2016-11-01T15:26:18Z</dcterms:modified>
</cp:coreProperties>
</file>